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9f1d86e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9f1d86e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9f1d86e4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9f1d86e4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9f1d86e4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9f1d86e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9f1d86e4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e9f1d86e4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9f1d86e4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9f1d86e4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9f1d86e4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9f1d86e4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9f1d86e4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9f1d86e4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03" y="0"/>
            <a:ext cx="68848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 rot="-9536066">
            <a:off x="2275721" y="-641692"/>
            <a:ext cx="2242679" cy="5782981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09500" y="664050"/>
            <a:ext cx="3862500" cy="30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5500">
                <a:solidFill>
                  <a:srgbClr val="1F70DB"/>
                </a:solidFill>
                <a:latin typeface="Raleway"/>
                <a:ea typeface="Raleway"/>
                <a:cs typeface="Raleway"/>
                <a:sym typeface="Raleway"/>
              </a:rPr>
              <a:t>Merge </a:t>
            </a:r>
            <a:endParaRPr sz="5500">
              <a:solidFill>
                <a:srgbClr val="1F70D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5500">
                <a:solidFill>
                  <a:srgbClr val="1F70DB"/>
                </a:solidFill>
                <a:latin typeface="Raleway"/>
                <a:ea typeface="Raleway"/>
                <a:cs typeface="Raleway"/>
                <a:sym typeface="Raleway"/>
              </a:rPr>
              <a:t>with</a:t>
            </a:r>
            <a:r>
              <a:rPr b="1" lang="pl" sz="5500">
                <a:solidFill>
                  <a:srgbClr val="1F70DB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5500">
              <a:solidFill>
                <a:srgbClr val="1F70D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5500">
                <a:solidFill>
                  <a:srgbClr val="1F70DB"/>
                </a:solidFill>
                <a:latin typeface="Raleway"/>
                <a:ea typeface="Raleway"/>
                <a:cs typeface="Raleway"/>
                <a:sym typeface="Raleway"/>
              </a:rPr>
              <a:t>Magist?</a:t>
            </a:r>
            <a:endParaRPr b="1" sz="5500">
              <a:solidFill>
                <a:srgbClr val="1F70D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268825" y="426925"/>
            <a:ext cx="256800" cy="3387300"/>
          </a:xfrm>
          <a:prstGeom prst="rect">
            <a:avLst/>
          </a:prstGeom>
          <a:solidFill>
            <a:srgbClr val="1F70DB"/>
          </a:solidFill>
          <a:ln cap="flat" cmpd="sng" w="9525">
            <a:solidFill>
              <a:srgbClr val="1F70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-7573" t="0"/>
          <a:stretch/>
        </p:blipFill>
        <p:spPr>
          <a:xfrm rot="-5400000">
            <a:off x="3447058" y="-215839"/>
            <a:ext cx="5962648" cy="543123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 rot="-9694287">
            <a:off x="2370986" y="-703778"/>
            <a:ext cx="2549966" cy="5907153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978975" y="1049575"/>
            <a:ext cx="2892300" cy="3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2800">
                <a:solidFill>
                  <a:srgbClr val="1F70DB"/>
                </a:solidFill>
              </a:rPr>
              <a:t>Can Magist handle our customers demand for </a:t>
            </a:r>
            <a:endParaRPr i="1" sz="2800">
              <a:solidFill>
                <a:srgbClr val="1F70D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2800">
                <a:solidFill>
                  <a:srgbClr val="1F70DB"/>
                </a:solidFill>
              </a:rPr>
              <a:t>high end </a:t>
            </a:r>
            <a:r>
              <a:rPr b="1" i="1" lang="pl" sz="2800">
                <a:solidFill>
                  <a:srgbClr val="1F70DB"/>
                </a:solidFill>
              </a:rPr>
              <a:t>Apple</a:t>
            </a:r>
            <a:r>
              <a:rPr i="1" lang="pl" sz="2800">
                <a:solidFill>
                  <a:srgbClr val="1F70DB"/>
                </a:solidFill>
              </a:rPr>
              <a:t> products? </a:t>
            </a:r>
            <a:endParaRPr i="1" sz="2800">
              <a:solidFill>
                <a:srgbClr val="1F70DB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12107" l="0" r="55855" t="5021"/>
          <a:stretch/>
        </p:blipFill>
        <p:spPr>
          <a:xfrm>
            <a:off x="-10225" y="81175"/>
            <a:ext cx="4551127" cy="3658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 rot="1094935">
            <a:off x="4776904" y="606507"/>
            <a:ext cx="292196" cy="3841589"/>
          </a:xfrm>
          <a:prstGeom prst="rect">
            <a:avLst/>
          </a:prstGeom>
          <a:solidFill>
            <a:srgbClr val="1F70DB"/>
          </a:solidFill>
          <a:ln cap="flat" cmpd="sng" w="9525">
            <a:solidFill>
              <a:srgbClr val="1F70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3838000"/>
            <a:ext cx="69342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9025" y="3681675"/>
            <a:ext cx="1709925" cy="8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-7573" t="0"/>
          <a:stretch/>
        </p:blipFill>
        <p:spPr>
          <a:xfrm rot="3">
            <a:off x="-41825" y="228604"/>
            <a:ext cx="10089874" cy="7208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274800" y="91625"/>
            <a:ext cx="256800" cy="994800"/>
          </a:xfrm>
          <a:prstGeom prst="rect">
            <a:avLst/>
          </a:prstGeom>
          <a:solidFill>
            <a:srgbClr val="1F70DB"/>
          </a:solidFill>
          <a:ln cap="flat" cmpd="sng" w="9525">
            <a:solidFill>
              <a:srgbClr val="1F70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663875" y="377725"/>
            <a:ext cx="8055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pl" sz="1920">
                <a:solidFill>
                  <a:srgbClr val="1F70DB"/>
                </a:solidFill>
              </a:rPr>
              <a:t>Magist Revenue Allocated by </a:t>
            </a:r>
            <a:r>
              <a:rPr b="1" lang="pl" sz="1920">
                <a:solidFill>
                  <a:srgbClr val="FF9900"/>
                </a:solidFill>
              </a:rPr>
              <a:t>Tech</a:t>
            </a:r>
            <a:r>
              <a:rPr b="1" lang="pl" sz="1920">
                <a:solidFill>
                  <a:srgbClr val="1F70DB"/>
                </a:solidFill>
              </a:rPr>
              <a:t> and </a:t>
            </a:r>
            <a:r>
              <a:rPr b="1" lang="pl" sz="1920">
                <a:solidFill>
                  <a:srgbClr val="999999"/>
                </a:solidFill>
              </a:rPr>
              <a:t>Non Tech</a:t>
            </a:r>
            <a:r>
              <a:rPr b="1" lang="pl" sz="1920">
                <a:solidFill>
                  <a:srgbClr val="1F70DB"/>
                </a:solidFill>
              </a:rPr>
              <a:t> Inventory </a:t>
            </a:r>
            <a:endParaRPr i="1" sz="3000">
              <a:solidFill>
                <a:srgbClr val="1F70DB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00" y="215653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7825" y="1799100"/>
            <a:ext cx="1697699" cy="16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2838" y="1882988"/>
            <a:ext cx="1655326" cy="17338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26300" y="1254250"/>
            <a:ext cx="196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1F70DB"/>
                </a:solidFill>
              </a:rPr>
              <a:t>11% </a:t>
            </a:r>
            <a:r>
              <a:rPr lang="pl">
                <a:solidFill>
                  <a:srgbClr val="1A1A1A"/>
                </a:solidFill>
              </a:rPr>
              <a:t>of Sales in 2016</a:t>
            </a:r>
            <a:endParaRPr>
              <a:solidFill>
                <a:srgbClr val="1A1A1A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002075" y="1178050"/>
            <a:ext cx="196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1F70DB"/>
                </a:solidFill>
              </a:rPr>
              <a:t>10% </a:t>
            </a:r>
            <a:r>
              <a:rPr lang="pl">
                <a:solidFill>
                  <a:srgbClr val="1A1A1A"/>
                </a:solidFill>
              </a:rPr>
              <a:t>of Sales in 2017</a:t>
            </a:r>
            <a:endParaRPr>
              <a:solidFill>
                <a:srgbClr val="1A1A1A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575900" y="1178050"/>
            <a:ext cx="196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1F70DB"/>
                </a:solidFill>
              </a:rPr>
              <a:t>9</a:t>
            </a:r>
            <a:r>
              <a:rPr b="1" lang="pl" sz="1800">
                <a:solidFill>
                  <a:srgbClr val="1F70DB"/>
                </a:solidFill>
              </a:rPr>
              <a:t>% </a:t>
            </a:r>
            <a:r>
              <a:rPr lang="pl">
                <a:solidFill>
                  <a:srgbClr val="1A1A1A"/>
                </a:solidFill>
              </a:rPr>
              <a:t>of Sales in </a:t>
            </a:r>
            <a:endParaRPr>
              <a:solidFill>
                <a:srgbClr val="1A1A1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A1A1A"/>
                </a:solidFill>
              </a:rPr>
              <a:t>2018</a:t>
            </a:r>
            <a:endParaRPr>
              <a:solidFill>
                <a:srgbClr val="1A1A1A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7">
            <a:alphaModFix/>
          </a:blip>
          <a:srcRect b="5096" l="3362" r="68963" t="67780"/>
          <a:stretch/>
        </p:blipFill>
        <p:spPr>
          <a:xfrm>
            <a:off x="-30000" y="3822419"/>
            <a:ext cx="1969198" cy="101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7">
            <a:alphaModFix/>
          </a:blip>
          <a:srcRect b="49338" l="1939" r="37819" t="17434"/>
          <a:stretch/>
        </p:blipFill>
        <p:spPr>
          <a:xfrm>
            <a:off x="1945075" y="3782400"/>
            <a:ext cx="3744650" cy="108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7">
            <a:alphaModFix/>
          </a:blip>
          <a:srcRect b="5604" l="39759" r="10409" t="65915"/>
          <a:stretch/>
        </p:blipFill>
        <p:spPr>
          <a:xfrm>
            <a:off x="5724775" y="3782400"/>
            <a:ext cx="3419223" cy="10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5103" y="982475"/>
            <a:ext cx="547373" cy="4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-9865" l="15254" r="22560" t="0"/>
          <a:stretch/>
        </p:blipFill>
        <p:spPr>
          <a:xfrm>
            <a:off x="-457200" y="0"/>
            <a:ext cx="3938225" cy="5651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" name="Google Shape;91;p16"/>
          <p:cNvSpPr/>
          <p:nvPr/>
        </p:nvSpPr>
        <p:spPr>
          <a:xfrm flipH="1" rot="10244885">
            <a:off x="2992483" y="-671808"/>
            <a:ext cx="2242878" cy="5788743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10698" l="0" r="0" t="0"/>
          <a:stretch/>
        </p:blipFill>
        <p:spPr>
          <a:xfrm>
            <a:off x="7819650" y="0"/>
            <a:ext cx="1324350" cy="12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3724875" y="311512"/>
            <a:ext cx="35694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320">
                <a:solidFill>
                  <a:srgbClr val="1F70DB"/>
                </a:solidFill>
              </a:rPr>
              <a:t>Delivery service</a:t>
            </a:r>
            <a:endParaRPr i="1" sz="4400">
              <a:solidFill>
                <a:srgbClr val="1F70DB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553275" y="1228900"/>
            <a:ext cx="5178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l">
                <a:solidFill>
                  <a:schemeClr val="dk1"/>
                </a:solidFill>
              </a:rPr>
              <a:t>Placed orders over period (12.2016 - 01.2018): </a:t>
            </a:r>
            <a:r>
              <a:rPr b="1" i="1" lang="pl">
                <a:solidFill>
                  <a:srgbClr val="1F70DB"/>
                </a:solidFill>
              </a:rPr>
              <a:t>99,441</a:t>
            </a:r>
            <a:endParaRPr i="1">
              <a:solidFill>
                <a:srgbClr val="1F70DB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724875" y="1663600"/>
            <a:ext cx="43308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116">
                <a:solidFill>
                  <a:schemeClr val="dk1"/>
                </a:solidFill>
              </a:rPr>
              <a:t>Actually delivered:</a:t>
            </a:r>
            <a:r>
              <a:rPr lang="pl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900">
                <a:solidFill>
                  <a:srgbClr val="FF0000"/>
                </a:solidFill>
              </a:rPr>
              <a:t>97%</a:t>
            </a:r>
            <a:endParaRPr sz="1900">
              <a:solidFill>
                <a:srgbClr val="1A1A1A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 rot="-1502732">
            <a:off x="2959855" y="95781"/>
            <a:ext cx="548242" cy="430931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938225" y="2795450"/>
            <a:ext cx="504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>
                <a:solidFill>
                  <a:srgbClr val="FF0000"/>
                </a:solidFill>
              </a:rPr>
              <a:t>11%</a:t>
            </a:r>
            <a:r>
              <a:rPr lang="pl" sz="1700">
                <a:solidFill>
                  <a:srgbClr val="FFFFFF"/>
                </a:solidFill>
              </a:rPr>
              <a:t>  </a:t>
            </a:r>
            <a:r>
              <a:rPr b="1" lang="pl" sz="2100"/>
              <a:t>orders arrived with delay:</a:t>
            </a:r>
            <a:r>
              <a:rPr lang="pl" sz="2500"/>
              <a:t>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pl" sz="1800">
                <a:solidFill>
                  <a:srgbClr val="FF0000"/>
                </a:solidFill>
              </a:rPr>
              <a:t>5% </a:t>
            </a:r>
            <a:r>
              <a:rPr lang="pl" sz="1800">
                <a:solidFill>
                  <a:srgbClr val="FFFFFF"/>
                </a:solidFill>
              </a:rPr>
              <a:t> </a:t>
            </a:r>
            <a:r>
              <a:rPr lang="pl" sz="1800"/>
              <a:t>week delay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pl" sz="1800">
                <a:solidFill>
                  <a:srgbClr val="FF0000"/>
                </a:solidFill>
              </a:rPr>
              <a:t>2%</a:t>
            </a:r>
            <a:r>
              <a:rPr lang="pl" sz="1800">
                <a:solidFill>
                  <a:srgbClr val="FFFFFF"/>
                </a:solidFill>
              </a:rPr>
              <a:t>  </a:t>
            </a:r>
            <a:r>
              <a:rPr lang="pl" sz="1800"/>
              <a:t>more than a month delay </a:t>
            </a:r>
            <a:r>
              <a:rPr lang="pl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6242075" y="3672225"/>
            <a:ext cx="3534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5">
            <a:alphaModFix/>
          </a:blip>
          <a:srcRect b="8592" l="0" r="0" t="0"/>
          <a:stretch/>
        </p:blipFill>
        <p:spPr>
          <a:xfrm>
            <a:off x="6781000" y="3479374"/>
            <a:ext cx="441400" cy="5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6">
            <a:alphaModFix/>
          </a:blip>
          <a:srcRect b="25034" l="0" r="0" t="24299"/>
          <a:stretch/>
        </p:blipFill>
        <p:spPr>
          <a:xfrm>
            <a:off x="8001925" y="4001702"/>
            <a:ext cx="679100" cy="5161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7598575" y="4166913"/>
            <a:ext cx="3534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1119575" y="309125"/>
            <a:ext cx="256800" cy="2460900"/>
          </a:xfrm>
          <a:prstGeom prst="rect">
            <a:avLst/>
          </a:prstGeom>
          <a:solidFill>
            <a:srgbClr val="1F70DB"/>
          </a:solidFill>
          <a:ln cap="flat" cmpd="sng" w="9525">
            <a:solidFill>
              <a:srgbClr val="1F70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1500025" y="556925"/>
            <a:ext cx="3070200" cy="1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500">
                <a:solidFill>
                  <a:srgbClr val="1F70DB"/>
                </a:solidFill>
                <a:latin typeface="Raleway"/>
                <a:ea typeface="Raleway"/>
                <a:cs typeface="Raleway"/>
                <a:sym typeface="Raleway"/>
              </a:rPr>
              <a:t>Merge </a:t>
            </a:r>
            <a:endParaRPr sz="3500">
              <a:solidFill>
                <a:srgbClr val="1F70D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500">
                <a:solidFill>
                  <a:srgbClr val="1F70DB"/>
                </a:solidFill>
                <a:latin typeface="Raleway"/>
                <a:ea typeface="Raleway"/>
                <a:cs typeface="Raleway"/>
                <a:sym typeface="Raleway"/>
              </a:rPr>
              <a:t>with</a:t>
            </a:r>
            <a:r>
              <a:rPr b="1" lang="pl" sz="3500">
                <a:solidFill>
                  <a:srgbClr val="1F70DB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3500">
              <a:solidFill>
                <a:srgbClr val="1F70D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500">
                <a:solidFill>
                  <a:srgbClr val="1F70DB"/>
                </a:solidFill>
                <a:latin typeface="Raleway"/>
                <a:ea typeface="Raleway"/>
                <a:cs typeface="Raleway"/>
                <a:sym typeface="Raleway"/>
              </a:rPr>
              <a:t>Magist?</a:t>
            </a:r>
            <a:endParaRPr b="1" sz="3500">
              <a:solidFill>
                <a:srgbClr val="1F70D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368325" y="754025"/>
            <a:ext cx="34191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2100">
                <a:solidFill>
                  <a:srgbClr val="1F70DB"/>
                </a:solidFill>
              </a:rPr>
              <a:t>Based off our findings my team and I </a:t>
            </a:r>
            <a:r>
              <a:rPr b="1" i="1" lang="pl" sz="2100">
                <a:solidFill>
                  <a:srgbClr val="1F70DB"/>
                </a:solidFill>
              </a:rPr>
              <a:t>do not</a:t>
            </a:r>
            <a:r>
              <a:rPr i="1" lang="pl" sz="2100">
                <a:solidFill>
                  <a:srgbClr val="1F70DB"/>
                </a:solidFill>
              </a:rPr>
              <a:t> recommend going forward with the contract.</a:t>
            </a:r>
            <a:r>
              <a:rPr i="1" lang="pl" sz="2100">
                <a:solidFill>
                  <a:schemeClr val="dk1"/>
                </a:solidFill>
              </a:rPr>
              <a:t> </a:t>
            </a:r>
            <a:endParaRPr i="1" sz="3100">
              <a:solidFill>
                <a:srgbClr val="1F70DB"/>
              </a:solidFill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28881" l="0" r="0" t="18929"/>
          <a:stretch/>
        </p:blipFill>
        <p:spPr>
          <a:xfrm>
            <a:off x="0" y="3207150"/>
            <a:ext cx="9181373" cy="193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-7573" t="0"/>
          <a:stretch/>
        </p:blipFill>
        <p:spPr>
          <a:xfrm rot="-5400000">
            <a:off x="3447058" y="-215839"/>
            <a:ext cx="5962648" cy="5431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 rot="-9694287">
            <a:off x="2370986" y="-703778"/>
            <a:ext cx="2549966" cy="5907153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 rot="1094935">
            <a:off x="4776904" y="606507"/>
            <a:ext cx="292196" cy="3841589"/>
          </a:xfrm>
          <a:prstGeom prst="rect">
            <a:avLst/>
          </a:prstGeom>
          <a:solidFill>
            <a:srgbClr val="1F70DB"/>
          </a:solidFill>
          <a:ln cap="flat" cmpd="sng" w="9525">
            <a:solidFill>
              <a:srgbClr val="1F70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814275" y="371450"/>
            <a:ext cx="30489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4420">
                <a:solidFill>
                  <a:srgbClr val="1F70DB"/>
                </a:solidFill>
              </a:rPr>
              <a:t>Appendix</a:t>
            </a:r>
            <a:r>
              <a:rPr b="1" lang="pl" sz="3520">
                <a:solidFill>
                  <a:srgbClr val="1F70DB"/>
                </a:solidFill>
              </a:rPr>
              <a:t> </a:t>
            </a:r>
            <a:endParaRPr i="1" sz="4600">
              <a:solidFill>
                <a:srgbClr val="1F70D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0" r="-7573" t="0"/>
          <a:stretch/>
        </p:blipFill>
        <p:spPr>
          <a:xfrm rot="3">
            <a:off x="-41825" y="228604"/>
            <a:ext cx="10089874" cy="720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274800" y="91625"/>
            <a:ext cx="273300" cy="1044300"/>
          </a:xfrm>
          <a:prstGeom prst="rect">
            <a:avLst/>
          </a:prstGeom>
          <a:solidFill>
            <a:srgbClr val="1F70DB"/>
          </a:solidFill>
          <a:ln cap="flat" cmpd="sng" w="9525">
            <a:solidFill>
              <a:srgbClr val="1F70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663875" y="377725"/>
            <a:ext cx="8055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pl" sz="1900">
                <a:solidFill>
                  <a:srgbClr val="1F70DB"/>
                </a:solidFill>
              </a:rPr>
              <a:t>Percentage Allocation of Tech Items of Total Revenue</a:t>
            </a:r>
            <a:r>
              <a:rPr b="1" lang="pl" sz="1920">
                <a:solidFill>
                  <a:srgbClr val="1F70DB"/>
                </a:solidFill>
              </a:rPr>
              <a:t> </a:t>
            </a:r>
            <a:endParaRPr i="1" sz="3000">
              <a:solidFill>
                <a:srgbClr val="1F70DB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575" y="1544075"/>
            <a:ext cx="2904199" cy="27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2808144" y="3859091"/>
            <a:ext cx="1280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accent3"/>
                </a:solidFill>
              </a:rPr>
              <a:t>90,7% </a:t>
            </a:r>
            <a:endParaRPr b="1" sz="15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accent3"/>
                </a:solidFill>
              </a:rPr>
              <a:t>Non Tech</a:t>
            </a:r>
            <a:endParaRPr b="1" sz="1500">
              <a:solidFill>
                <a:schemeClr val="accent3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1271732" y="1055887"/>
            <a:ext cx="849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rgbClr val="FF9900"/>
                </a:solidFill>
              </a:rPr>
              <a:t>9,3% </a:t>
            </a:r>
            <a:endParaRPr b="1" sz="15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rgbClr val="FF9900"/>
                </a:solidFill>
              </a:rPr>
              <a:t>Tech</a:t>
            </a:r>
            <a:r>
              <a:rPr b="1" lang="pl" sz="1500">
                <a:solidFill>
                  <a:srgbClr val="1A9988"/>
                </a:solidFill>
              </a:rPr>
              <a:t> </a:t>
            </a:r>
            <a:endParaRPr b="1" sz="1500">
              <a:solidFill>
                <a:srgbClr val="1A9988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1431724" y="2107611"/>
            <a:ext cx="1653300" cy="160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1239293" y="2535868"/>
            <a:ext cx="20382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chemeClr val="dk2"/>
                </a:solidFill>
              </a:rPr>
              <a:t>Total Revenue </a:t>
            </a:r>
            <a:r>
              <a:rPr b="1" lang="pl" sz="1700">
                <a:solidFill>
                  <a:schemeClr val="dk2"/>
                </a:solidFill>
              </a:rPr>
              <a:t>16,028.685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